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57" r:id="rId5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5" autoAdjust="0"/>
    <p:restoredTop sz="94718"/>
  </p:normalViewPr>
  <p:slideViewPr>
    <p:cSldViewPr snapToGrid="0" snapToObjects="1">
      <p:cViewPr varScale="1">
        <p:scale>
          <a:sx n="79" d="100"/>
          <a:sy n="79" d="100"/>
        </p:scale>
        <p:origin x="1002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D3CA3B-6FFF-8E4B-8564-9BF322D7F4EF}" type="datetimeFigureOut">
              <a:rPr lang="en-US" smtClean="0"/>
              <a:t>8/22/2022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F1EAC3-25C7-104C-99C2-19941016B6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2066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F1EAC3-25C7-104C-99C2-19941016B69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75644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Background Frame">
            <a:extLst>
              <a:ext uri="{FF2B5EF4-FFF2-40B4-BE49-F238E27FC236}">
                <a16:creationId xmlns:a16="http://schemas.microsoft.com/office/drawing/2014/main" id="{63836590-C693-E44E-888F-68C1A1F87E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50546" y="-43815"/>
            <a:ext cx="10159618" cy="7859903"/>
            <a:chOff x="-50546" y="-43815"/>
            <a:chExt cx="10159618" cy="7859903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3CE49855-1ACB-4144-9FD0-906D9279351C}"/>
                </a:ext>
              </a:extLst>
            </p:cNvPr>
            <p:cNvSpPr/>
            <p:nvPr userDrawn="1"/>
          </p:nvSpPr>
          <p:spPr>
            <a:xfrm>
              <a:off x="716214" y="804553"/>
              <a:ext cx="8625972" cy="6163294"/>
            </a:xfrm>
            <a:prstGeom prst="rect">
              <a:avLst/>
            </a:prstGeom>
            <a:noFill/>
            <a:ln w="34925" cap="rnd">
              <a:solidFill>
                <a:schemeClr val="accent1"/>
              </a:solidFill>
              <a:prstDash val="sysDot"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Graphic 31">
              <a:extLst>
                <a:ext uri="{FF2B5EF4-FFF2-40B4-BE49-F238E27FC236}">
                  <a16:creationId xmlns:a16="http://schemas.microsoft.com/office/drawing/2014/main" id="{74758229-A4F9-CA41-80CF-06243BACDEB7}"/>
                </a:ext>
              </a:extLst>
            </p:cNvPr>
            <p:cNvSpPr/>
            <p:nvPr/>
          </p:nvSpPr>
          <p:spPr>
            <a:xfrm>
              <a:off x="-50546" y="-43815"/>
              <a:ext cx="10159618" cy="7859903"/>
            </a:xfrm>
            <a:custGeom>
              <a:avLst/>
              <a:gdLst>
                <a:gd name="connsiteX0" fmla="*/ 0 w 10159618"/>
                <a:gd name="connsiteY0" fmla="*/ 0 h 7859903"/>
                <a:gd name="connsiteX1" fmla="*/ 0 w 10159618"/>
                <a:gd name="connsiteY1" fmla="*/ 7859903 h 7859903"/>
                <a:gd name="connsiteX2" fmla="*/ 10159619 w 10159618"/>
                <a:gd name="connsiteY2" fmla="*/ 7859903 h 7859903"/>
                <a:gd name="connsiteX3" fmla="*/ 10159619 w 10159618"/>
                <a:gd name="connsiteY3" fmla="*/ 0 h 7859903"/>
                <a:gd name="connsiteX4" fmla="*/ 0 w 10159618"/>
                <a:gd name="connsiteY4" fmla="*/ 0 h 7859903"/>
                <a:gd name="connsiteX5" fmla="*/ 9536430 w 10159618"/>
                <a:gd name="connsiteY5" fmla="*/ 7166356 h 7859903"/>
                <a:gd name="connsiteX6" fmla="*/ 625348 w 10159618"/>
                <a:gd name="connsiteY6" fmla="*/ 7166356 h 7859903"/>
                <a:gd name="connsiteX7" fmla="*/ 625348 w 10159618"/>
                <a:gd name="connsiteY7" fmla="*/ 693674 h 7859903"/>
                <a:gd name="connsiteX8" fmla="*/ 9536430 w 10159618"/>
                <a:gd name="connsiteY8" fmla="*/ 693674 h 7859903"/>
                <a:gd name="connsiteX9" fmla="*/ 9536430 w 10159618"/>
                <a:gd name="connsiteY9" fmla="*/ 7166356 h 78599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159618" h="7859903">
                  <a:moveTo>
                    <a:pt x="0" y="0"/>
                  </a:moveTo>
                  <a:lnTo>
                    <a:pt x="0" y="7859903"/>
                  </a:lnTo>
                  <a:lnTo>
                    <a:pt x="10159619" y="7859903"/>
                  </a:lnTo>
                  <a:lnTo>
                    <a:pt x="10159619" y="0"/>
                  </a:lnTo>
                  <a:lnTo>
                    <a:pt x="0" y="0"/>
                  </a:lnTo>
                  <a:close/>
                  <a:moveTo>
                    <a:pt x="9536430" y="7166356"/>
                  </a:moveTo>
                  <a:lnTo>
                    <a:pt x="625348" y="7166356"/>
                  </a:lnTo>
                  <a:lnTo>
                    <a:pt x="625348" y="693674"/>
                  </a:lnTo>
                  <a:lnTo>
                    <a:pt x="9536430" y="693674"/>
                  </a:lnTo>
                  <a:lnTo>
                    <a:pt x="9536430" y="7166356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4" name="Employee of the month">
            <a:extLst>
              <a:ext uri="{FF2B5EF4-FFF2-40B4-BE49-F238E27FC236}">
                <a16:creationId xmlns:a16="http://schemas.microsoft.com/office/drawing/2014/main" id="{6EA09C00-57E5-E64D-930E-8C0789FD3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8086" y="1746673"/>
            <a:ext cx="8674100" cy="361950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awarded to">
            <a:extLst>
              <a:ext uri="{FF2B5EF4-FFF2-40B4-BE49-F238E27FC236}">
                <a16:creationId xmlns:a16="http://schemas.microsoft.com/office/drawing/2014/main" id="{83503226-5D2A-194C-A9D5-8F8876826B3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37718" y="2703158"/>
            <a:ext cx="3382963" cy="37509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Name">
            <a:extLst>
              <a:ext uri="{FF2B5EF4-FFF2-40B4-BE49-F238E27FC236}">
                <a16:creationId xmlns:a16="http://schemas.microsoft.com/office/drawing/2014/main" id="{609494BD-D9F4-A14A-AADA-EF7ABEF7BBB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92149" y="3219450"/>
            <a:ext cx="8674099" cy="11144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6600" b="1" i="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in recognition of your dedication, passion, and hard work">
            <a:extLst>
              <a:ext uri="{FF2B5EF4-FFF2-40B4-BE49-F238E27FC236}">
                <a16:creationId xmlns:a16="http://schemas.microsoft.com/office/drawing/2014/main" id="{66A63EC3-3C12-F642-A16C-25832BBD9B0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91588" y="4352162"/>
            <a:ext cx="7475220" cy="79398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igned line">
            <a:extLst>
              <a:ext uri="{FF2B5EF4-FFF2-40B4-BE49-F238E27FC236}">
                <a16:creationId xmlns:a16="http://schemas.microsoft.com/office/drawing/2014/main" id="{6334E13E-A9E4-3741-8AEB-E4C98C3E6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1941237" y="6165518"/>
            <a:ext cx="2746058" cy="0"/>
          </a:xfrm>
          <a:prstGeom prst="line">
            <a:avLst/>
          </a:prstGeom>
          <a:ln w="9525" cap="rnd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Ribbon">
            <a:extLst>
              <a:ext uri="{FF2B5EF4-FFF2-40B4-BE49-F238E27FC236}">
                <a16:creationId xmlns:a16="http://schemas.microsoft.com/office/drawing/2014/main" id="{98B9C3A6-9561-D542-831A-CFACD4D66C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70471" y="-43815"/>
            <a:ext cx="623448" cy="1767855"/>
          </a:xfrm>
          <a:custGeom>
            <a:avLst/>
            <a:gdLst>
              <a:gd name="connsiteX0" fmla="*/ 0 w 579257"/>
              <a:gd name="connsiteY0" fmla="*/ 1642597 h 1642597"/>
              <a:gd name="connsiteX1" fmla="*/ 289571 w 579257"/>
              <a:gd name="connsiteY1" fmla="*/ 1451006 h 1642597"/>
              <a:gd name="connsiteX2" fmla="*/ 579258 w 579257"/>
              <a:gd name="connsiteY2" fmla="*/ 1642597 h 1642597"/>
              <a:gd name="connsiteX3" fmla="*/ 579258 w 579257"/>
              <a:gd name="connsiteY3" fmla="*/ 0 h 1642597"/>
              <a:gd name="connsiteX4" fmla="*/ 0 w 579257"/>
              <a:gd name="connsiteY4" fmla="*/ 0 h 1642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79257" h="1642597">
                <a:moveTo>
                  <a:pt x="0" y="1642597"/>
                </a:moveTo>
                <a:lnTo>
                  <a:pt x="289571" y="1451006"/>
                </a:lnTo>
                <a:lnTo>
                  <a:pt x="579258" y="1642597"/>
                </a:lnTo>
                <a:lnTo>
                  <a:pt x="579258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1143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6" name="Text Placeholder 4">
            <a:extLst>
              <a:ext uri="{FF2B5EF4-FFF2-40B4-BE49-F238E27FC236}">
                <a16:creationId xmlns:a16="http://schemas.microsoft.com/office/drawing/2014/main" id="{876A1714-ED57-AC4F-9CA2-C17DD645BC5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323358" y="5608991"/>
            <a:ext cx="3227110" cy="5127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>
                <a:solidFill>
                  <a:schemeClr val="tx1"/>
                </a:solidFill>
                <a:latin typeface="+mn-lt"/>
              </a:defRPr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D4CB8A-E87E-5243-91E2-23DB061DE71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837063" y="6236009"/>
            <a:ext cx="3227110" cy="5127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23" name="Signed line">
            <a:extLst>
              <a:ext uri="{FF2B5EF4-FFF2-40B4-BE49-F238E27FC236}">
                <a16:creationId xmlns:a16="http://schemas.microsoft.com/office/drawing/2014/main" id="{4B66B59D-F8B2-3B48-BAEE-850FE70643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415957" y="6165518"/>
            <a:ext cx="2746058" cy="0"/>
          </a:xfrm>
          <a:prstGeom prst="line">
            <a:avLst/>
          </a:prstGeom>
          <a:ln w="9525" cap="rnd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Text Placeholder 4">
            <a:extLst>
              <a:ext uri="{FF2B5EF4-FFF2-40B4-BE49-F238E27FC236}">
                <a16:creationId xmlns:a16="http://schemas.microsoft.com/office/drawing/2014/main" id="{BF68F02C-BA1E-924F-8ACD-DEE85CF2EF2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311783" y="6236009"/>
            <a:ext cx="3227110" cy="5127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15376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70103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defTabSz="1005840" rtl="0" eaLnBrk="1" latinLnBrk="0" hangingPunct="1">
        <a:lnSpc>
          <a:spcPct val="90000"/>
        </a:lnSpc>
        <a:spcBef>
          <a:spcPct val="0"/>
        </a:spcBef>
        <a:buNone/>
        <a:defRPr sz="2800" b="1" i="0" kern="1200">
          <a:solidFill>
            <a:schemeClr val="tx1"/>
          </a:solidFill>
          <a:latin typeface="Garamond" panose="02020404030301010803" pitchFamily="18" charset="0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mployee of the Month">
            <a:extLst>
              <a:ext uri="{FF2B5EF4-FFF2-40B4-BE49-F238E27FC236}">
                <a16:creationId xmlns:a16="http://schemas.microsoft.com/office/drawing/2014/main" id="{2AC801C3-155B-7A42-BE44-11E845F568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6879" y="1938200"/>
            <a:ext cx="8674100" cy="534892"/>
          </a:xfrm>
        </p:spPr>
        <p:txBody>
          <a:bodyPr/>
          <a:lstStyle/>
          <a:p>
            <a:r>
              <a:rPr lang="en-US" sz="3200" dirty="0"/>
              <a:t>CERTIFICATE OF COMPLETION</a:t>
            </a:r>
          </a:p>
        </p:txBody>
      </p:sp>
      <p:sp>
        <p:nvSpPr>
          <p:cNvPr id="2" name="awarded to">
            <a:extLst>
              <a:ext uri="{FF2B5EF4-FFF2-40B4-BE49-F238E27FC236}">
                <a16:creationId xmlns:a16="http://schemas.microsoft.com/office/drawing/2014/main" id="{75A31F54-5C80-7842-B94E-E8D4E87C994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228388" y="2512144"/>
            <a:ext cx="3382963" cy="375094"/>
          </a:xfrm>
        </p:spPr>
        <p:txBody>
          <a:bodyPr/>
          <a:lstStyle/>
          <a:p>
            <a:r>
              <a:rPr lang="en-US" dirty="0"/>
              <a:t>Awarded to</a:t>
            </a:r>
          </a:p>
        </p:txBody>
      </p:sp>
      <p:sp>
        <p:nvSpPr>
          <p:cNvPr id="3" name="Name">
            <a:extLst>
              <a:ext uri="{FF2B5EF4-FFF2-40B4-BE49-F238E27FC236}">
                <a16:creationId xmlns:a16="http://schemas.microsoft.com/office/drawing/2014/main" id="{ECB8F0C9-F718-0E42-A55B-20E6E35550B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92147" y="2887238"/>
            <a:ext cx="8674099" cy="534892"/>
          </a:xfrm>
        </p:spPr>
        <p:txBody>
          <a:bodyPr/>
          <a:lstStyle/>
          <a:p>
            <a:r>
              <a:rPr lang="en-US" sz="1800" dirty="0"/>
              <a:t>NAME: ______________________________</a:t>
            </a:r>
          </a:p>
        </p:txBody>
      </p:sp>
      <p:sp>
        <p:nvSpPr>
          <p:cNvPr id="4" name="in recognition of your dedication, passion, and hard work">
            <a:extLst>
              <a:ext uri="{FF2B5EF4-FFF2-40B4-BE49-F238E27FC236}">
                <a16:creationId xmlns:a16="http://schemas.microsoft.com/office/drawing/2014/main" id="{5D42F7FC-D175-5F43-951B-C26C2A545DB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97665" y="3422130"/>
            <a:ext cx="7573618" cy="2412069"/>
          </a:xfrm>
        </p:spPr>
        <p:txBody>
          <a:bodyPr/>
          <a:lstStyle/>
          <a:p>
            <a:r>
              <a:rPr lang="en-US" dirty="0"/>
              <a:t>for completion of the webinar, “</a:t>
            </a:r>
            <a:r>
              <a:rPr lang="en-US" i="1" dirty="0"/>
              <a:t>Public Health Considerations                                In Refugee Crisis</a:t>
            </a:r>
            <a:r>
              <a:rPr lang="en-US" dirty="0"/>
              <a:t>”</a:t>
            </a:r>
          </a:p>
          <a:p>
            <a:r>
              <a:rPr lang="en-US" sz="1600" dirty="0"/>
              <a:t>One contact hour</a:t>
            </a:r>
          </a:p>
          <a:p>
            <a:r>
              <a:rPr lang="en-US" sz="1600" dirty="0"/>
              <a:t>DATE:</a:t>
            </a:r>
            <a:r>
              <a:rPr lang="en-US" dirty="0"/>
              <a:t> _________________</a:t>
            </a:r>
          </a:p>
          <a:p>
            <a:r>
              <a:rPr lang="en-US" sz="1600" dirty="0"/>
              <a:t>This webinar was made possible in part by a grant from THE ROTARY FOUNDATION OF ROTARY INTERNATIONAL to the Guilford Rotary Club, Greensboro, North Carolina and the Nurses Association of the Republic of Moldova and North Carolina-Moldova Nursing Collaborative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3C7A475-9171-434D-813D-2E376EFD7C5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36096" y="5806994"/>
            <a:ext cx="3070866" cy="414122"/>
          </a:xfrm>
        </p:spPr>
        <p:txBody>
          <a:bodyPr/>
          <a:lstStyle/>
          <a:p>
            <a:r>
              <a:rPr lang="en-US" i="1" dirty="0">
                <a:latin typeface="Brush Script MT" panose="03060802040406070304" pitchFamily="66" charset="0"/>
              </a:rPr>
              <a:t>Nancy </a:t>
            </a:r>
            <a:r>
              <a:rPr lang="en-US" i="1" dirty="0" err="1">
                <a:latin typeface="Brush Script MT" panose="03060802040406070304" pitchFamily="66" charset="0"/>
              </a:rPr>
              <a:t>Hoffart</a:t>
            </a:r>
            <a:endParaRPr lang="en-US" i="1" dirty="0">
              <a:latin typeface="Brush Script MT" panose="03060802040406070304" pitchFamily="66" charset="0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85CC6F6-B7E3-3C42-9CF4-CEE68C76B43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809544" y="6277986"/>
            <a:ext cx="3227110" cy="400944"/>
          </a:xfrm>
        </p:spPr>
        <p:txBody>
          <a:bodyPr/>
          <a:lstStyle/>
          <a:p>
            <a:r>
              <a:rPr lang="en-US" dirty="0"/>
              <a:t>Deborah Lekan, PhD, RN, GERO-BC	</a:t>
            </a:r>
          </a:p>
          <a:p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E5CADE7-85C9-0A47-98AF-02012C50400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421795" y="6236875"/>
            <a:ext cx="3185167" cy="414123"/>
          </a:xfrm>
        </p:spPr>
        <p:txBody>
          <a:bodyPr/>
          <a:lstStyle/>
          <a:p>
            <a:r>
              <a:rPr lang="en-US" dirty="0"/>
              <a:t>Nancy </a:t>
            </a:r>
            <a:r>
              <a:rPr lang="en-US" dirty="0" err="1"/>
              <a:t>Hoffart</a:t>
            </a:r>
            <a:r>
              <a:rPr lang="en-US" dirty="0"/>
              <a:t>, PhD, RN</a:t>
            </a:r>
          </a:p>
        </p:txBody>
      </p:sp>
      <p:pic>
        <p:nvPicPr>
          <p:cNvPr id="9" name="Picture 8" descr="Text&#10;&#10;Description automatically generated with medium confidence">
            <a:extLst>
              <a:ext uri="{FF2B5EF4-FFF2-40B4-BE49-F238E27FC236}">
                <a16:creationId xmlns:a16="http://schemas.microsoft.com/office/drawing/2014/main" id="{76C3906D-493D-D0CC-1378-D4C0F5B6733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22" t="27705" r="14166" b="25146"/>
          <a:stretch/>
        </p:blipFill>
        <p:spPr bwMode="auto">
          <a:xfrm>
            <a:off x="2797223" y="941634"/>
            <a:ext cx="4533900" cy="9239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F5DAFDB1-C4C8-F133-B004-22FF3C01A208}"/>
              </a:ext>
            </a:extLst>
          </p:cNvPr>
          <p:cNvSpPr txBox="1">
            <a:spLocks/>
          </p:cNvSpPr>
          <p:nvPr/>
        </p:nvSpPr>
        <p:spPr>
          <a:xfrm>
            <a:off x="1997765" y="5808640"/>
            <a:ext cx="3327422" cy="414122"/>
          </a:xfrm>
          <a:prstGeom prst="rect">
            <a:avLst/>
          </a:prstGeom>
        </p:spPr>
        <p:txBody>
          <a:bodyPr anchor="b"/>
          <a:lstStyle>
            <a:lvl1pPr marL="0" indent="0" algn="l" defTabSz="100584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438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30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022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314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606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898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190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482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i="1" dirty="0">
                <a:latin typeface="Brush Script MT" panose="03060802040406070304" pitchFamily="66" charset="0"/>
              </a:rPr>
              <a:t>Deborah Lekan</a:t>
            </a:r>
          </a:p>
        </p:txBody>
      </p:sp>
    </p:spTree>
    <p:extLst>
      <p:ext uri="{BB962C8B-B14F-4D97-AF65-F5344CB8AC3E}">
        <p14:creationId xmlns:p14="http://schemas.microsoft.com/office/powerpoint/2010/main" val="1524164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mployee of the Month">
      <a:dk1>
        <a:srgbClr val="000000"/>
      </a:dk1>
      <a:lt1>
        <a:srgbClr val="FFFFFF"/>
      </a:lt1>
      <a:dk2>
        <a:srgbClr val="242852"/>
      </a:dk2>
      <a:lt2>
        <a:srgbClr val="ACCBF9"/>
      </a:lt2>
      <a:accent1>
        <a:srgbClr val="7C88A8"/>
      </a:accent1>
      <a:accent2>
        <a:srgbClr val="3A4D6D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ustom 1">
      <a:majorFont>
        <a:latin typeface="Garamond"/>
        <a:ea typeface=""/>
        <a:cs typeface=""/>
      </a:majorFont>
      <a:minorFont>
        <a:latin typeface="Candar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mployee of the Month_tm00001012_WAC_AP_SL_v3" id="{DADF00FE-CE38-4F73-9CE0-A9E84C807C55}" vid="{0BE43D79-F0B2-49E5-8799-F74983A1F59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lcf76f155ced4ddcb4097134ff3c332f xmlns="71af3243-3dd4-4a8d-8c0d-dd76da1f02a5">
      <Terms xmlns="http://schemas.microsoft.com/office/infopath/2007/PartnerControls"/>
    </lcf76f155ced4ddcb4097134ff3c332f>
    <TaxCatchAll xmlns="230e9df3-be65-4c73-a93b-d1236ebd677e"/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8" ma:contentTypeDescription="Create a new document." ma:contentTypeScope="" ma:versionID="d446c944705a322646ffb80e727be075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6fadf727bc34ad5af881c59f13619dcb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cf76f155ced4ddcb4097134ff3c332f" ma:index="24" nillable="true" ma:taxonomy="true" ma:internalName="lcf76f155ced4ddcb4097134ff3c332f" ma:taxonomyFieldName="MediaServiceAITags" ma:displayName="Image Tags" ma:readOnly="false" ma:fieldId="{5cf76f15-5ced-4ddc-b409-7134ff3c332f}" ma:taxonomyMulti="true" ma:sspId="e385fb40-52d4-4fae-9c5b-3e8ff8a5878e" ma:termSetId="09814cd3-568e-4e90-9814-8d621ff8fb84" ma:anchorId="00000000-0000-0000-0000-000000000000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42F88F4-AD99-47B2-A845-1F80E7FFF670}">
  <ds:schemaRefs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http://schemas.microsoft.com/office/2006/documentManagement/types"/>
    <ds:schemaRef ds:uri="71af3243-3dd4-4a8d-8c0d-dd76da1f02a5"/>
    <ds:schemaRef ds:uri="16c05727-aa75-4e4a-9b5f-8a80a1165891"/>
    <ds:schemaRef ds:uri="http://schemas.microsoft.com/sharepoint/v3"/>
    <ds:schemaRef ds:uri="http://purl.org/dc/terms/"/>
    <ds:schemaRef ds:uri="230e9df3-be65-4c73-a93b-d1236ebd677e"/>
    <ds:schemaRef ds:uri="http://schemas.microsoft.com/office/2006/metadata/properties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D30F9EC8-EA21-4CDF-970B-AF02B81BDA0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D9F71DE-B982-4EC0-A5F0-26413974EFB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Certificate for employee of the month</Template>
  <TotalTime>269</TotalTime>
  <Words>90</Words>
  <Application>Microsoft Office PowerPoint</Application>
  <PresentationFormat>Custom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Brush Script MT</vt:lpstr>
      <vt:lpstr>Calibri</vt:lpstr>
      <vt:lpstr>Candara</vt:lpstr>
      <vt:lpstr>Garamond</vt:lpstr>
      <vt:lpstr>Office Theme</vt:lpstr>
      <vt:lpstr>CERTIFICATE OF COMPLETION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CERTIFICATE OF COMPLETION</dc:title>
  <dc:creator>Deborah Lekan</dc:creator>
  <cp:lastModifiedBy>Deborah Lekan</cp:lastModifiedBy>
  <cp:revision>11</cp:revision>
  <dcterms:created xsi:type="dcterms:W3CDTF">2022-08-22T13:58:02Z</dcterms:created>
  <dcterms:modified xsi:type="dcterms:W3CDTF">2022-08-22T18:27:21Z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